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Quattrocento" panose="02020502030000000404" pitchFamily="18" charset="0"/>
      <p:regular r:id="rId13"/>
      <p:bold r:id="rId14"/>
    </p:embeddedFont>
    <p:embeddedFont>
      <p:font typeface="Quattrocento Bold" panose="020B0604020202020204" charset="0"/>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265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417201"/>
            <a:ext cx="7468553" cy="2816066"/>
          </a:xfrm>
          <a:prstGeom prst="rect">
            <a:avLst/>
          </a:prstGeom>
          <a:noFill/>
          <a:ln/>
        </p:spPr>
        <p:txBody>
          <a:bodyPr wrap="squar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Intrusion Detection in a Network using Machine Learning and Neural Network Approaches</a:t>
            </a:r>
            <a:endParaRPr lang="en-US" sz="4400" dirty="0"/>
          </a:p>
        </p:txBody>
      </p:sp>
      <p:sp>
        <p:nvSpPr>
          <p:cNvPr id="4" name="Text 1"/>
          <p:cNvSpPr/>
          <p:nvPr/>
        </p:nvSpPr>
        <p:spPr>
          <a:xfrm>
            <a:off x="837723" y="4547354"/>
            <a:ext cx="7468553"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This presentation will explore the use of machine learning and neural networks for intrusion detection in networks. We'll delve into the challenges posed by evolving cyber threats and how these cutting-edge approaches offer a powerful solution.</a:t>
            </a:r>
          </a:p>
          <a:p>
            <a:pPr marL="0" indent="0">
              <a:lnSpc>
                <a:spcPts val="3000"/>
              </a:lnSpc>
              <a:buNone/>
            </a:pPr>
            <a:r>
              <a:rPr lang="en-US" sz="1850" dirty="0">
                <a:solidFill>
                  <a:srgbClr val="F9EEE7"/>
                </a:solidFill>
                <a:latin typeface="Quattrocento" pitchFamily="34" charset="0"/>
              </a:rPr>
              <a:t>Presented by</a:t>
            </a:r>
            <a:endParaRPr lang="en-US" sz="1850" dirty="0"/>
          </a:p>
        </p:txBody>
      </p:sp>
      <p:sp>
        <p:nvSpPr>
          <p:cNvPr id="7" name="Text 3"/>
          <p:cNvSpPr/>
          <p:nvPr/>
        </p:nvSpPr>
        <p:spPr>
          <a:xfrm>
            <a:off x="1340287" y="6393537"/>
            <a:ext cx="2826068" cy="418862"/>
          </a:xfrm>
          <a:prstGeom prst="rect">
            <a:avLst/>
          </a:prstGeom>
          <a:noFill/>
          <a:ln/>
        </p:spPr>
        <p:txBody>
          <a:bodyPr wrap="none" lIns="0" tIns="0" rIns="0" bIns="0" rtlCol="0" anchor="t"/>
          <a:lstStyle/>
          <a:p>
            <a:pPr marL="0" indent="0" algn="l">
              <a:lnSpc>
                <a:spcPts val="3250"/>
              </a:lnSpc>
              <a:buNone/>
            </a:pPr>
            <a:r>
              <a:rPr lang="en-US" sz="2350" b="1" dirty="0">
                <a:solidFill>
                  <a:srgbClr val="F9EEE7"/>
                </a:solidFill>
                <a:latin typeface="Quattrocento Bold" pitchFamily="34" charset="0"/>
                <a:ea typeface="Quattrocento Bold" pitchFamily="34" charset="-122"/>
                <a:cs typeface="Quattrocento Bold" pitchFamily="34" charset="-120"/>
              </a:rPr>
              <a:t>Shivam Dangi-21BCE5883</a:t>
            </a:r>
          </a:p>
          <a:p>
            <a:pPr marL="0" indent="0" algn="l">
              <a:lnSpc>
                <a:spcPts val="3250"/>
              </a:lnSpc>
              <a:buNone/>
            </a:pPr>
            <a:r>
              <a:rPr lang="en-US" sz="2350" b="1" dirty="0" err="1">
                <a:solidFill>
                  <a:srgbClr val="F9EEE7"/>
                </a:solidFill>
                <a:latin typeface="Quattrocento Bold" pitchFamily="34" charset="0"/>
                <a:ea typeface="Quattrocento Bold" pitchFamily="34" charset="-122"/>
                <a:cs typeface="Quattrocento Bold" pitchFamily="34" charset="-120"/>
              </a:rPr>
              <a:t>Mucheli</a:t>
            </a:r>
            <a:r>
              <a:rPr lang="en-US" sz="2350" b="1" dirty="0">
                <a:solidFill>
                  <a:srgbClr val="F9EEE7"/>
                </a:solidFill>
                <a:latin typeface="Quattrocento Bold" pitchFamily="34" charset="0"/>
                <a:ea typeface="Quattrocento Bold" pitchFamily="34" charset="-122"/>
                <a:cs typeface="Quattrocento Bold" pitchFamily="34" charset="-120"/>
              </a:rPr>
              <a:t> Akshay Reddy-21BCE5910</a:t>
            </a:r>
          </a:p>
          <a:p>
            <a:pPr marL="0" indent="0" algn="l">
              <a:lnSpc>
                <a:spcPts val="3250"/>
              </a:lnSpc>
              <a:buNone/>
            </a:pPr>
            <a:r>
              <a:rPr lang="en-US" sz="2350" b="1" dirty="0">
                <a:solidFill>
                  <a:srgbClr val="F9EEE7"/>
                </a:solidFill>
                <a:latin typeface="Quattrocento Bold" pitchFamily="34" charset="0"/>
              </a:rPr>
              <a:t>Om Prakash-21BCE1950</a:t>
            </a:r>
          </a:p>
          <a:p>
            <a:pPr marL="0" indent="0" algn="l">
              <a:lnSpc>
                <a:spcPts val="3250"/>
              </a:lnSpc>
              <a:buNone/>
            </a:pPr>
            <a:r>
              <a:rPr lang="en-US" sz="2350" b="1" dirty="0">
                <a:solidFill>
                  <a:srgbClr val="F9EEE7"/>
                </a:solidFill>
                <a:latin typeface="Quattrocento Bold" pitchFamily="34" charset="0"/>
              </a:rPr>
              <a:t>L Sai Pranav Reddy-21BCE1762</a:t>
            </a:r>
            <a:endParaRPr lang="en-US" sz="2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273737"/>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Conclusion and Future Directions</a:t>
            </a:r>
            <a:endParaRPr lang="en-US" sz="4400" dirty="0"/>
          </a:p>
        </p:txBody>
      </p:sp>
      <p:sp>
        <p:nvSpPr>
          <p:cNvPr id="4" name="Text 1"/>
          <p:cNvSpPr/>
          <p:nvPr/>
        </p:nvSpPr>
        <p:spPr>
          <a:xfrm>
            <a:off x="6324124" y="4040743"/>
            <a:ext cx="7468553" cy="1915120"/>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Machine learning and neural networks offer powerful tools for enhancing intrusion detection capabilities. Future research should focus on addressing challenges like false positives and adapting to rapidly evolving threats. We must continuously evolve our security solutions to stay ahead of the ever-changing cyber landscape.</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133719"/>
            <a:ext cx="12954952" cy="1408033"/>
          </a:xfrm>
          <a:prstGeom prst="rect">
            <a:avLst/>
          </a:prstGeom>
          <a:noFill/>
          <a:ln/>
        </p:spPr>
        <p:txBody>
          <a:bodyPr wrap="squar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Motivation: Evolving Cyber Threats and the Need for Sophisticated Intrusion Detection</a:t>
            </a:r>
            <a:endParaRPr lang="en-US" sz="4400" dirty="0"/>
          </a:p>
        </p:txBody>
      </p:sp>
      <p:sp>
        <p:nvSpPr>
          <p:cNvPr id="3" name="Text 1"/>
          <p:cNvSpPr/>
          <p:nvPr/>
        </p:nvSpPr>
        <p:spPr>
          <a:xfrm>
            <a:off x="837724" y="4140041"/>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Evolving Threats</a:t>
            </a:r>
            <a:endParaRPr lang="en-US" sz="2200" dirty="0"/>
          </a:p>
        </p:txBody>
      </p:sp>
      <p:sp>
        <p:nvSpPr>
          <p:cNvPr id="4" name="Text 2"/>
          <p:cNvSpPr/>
          <p:nvPr/>
        </p:nvSpPr>
        <p:spPr>
          <a:xfrm>
            <a:off x="837724" y="4731306"/>
            <a:ext cx="6185535" cy="1149072"/>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Cybercriminals are constantly evolving their tactics, employing increasingly complex and sophisticated attacks.</a:t>
            </a:r>
            <a:endParaRPr lang="en-US" sz="1850" dirty="0"/>
          </a:p>
        </p:txBody>
      </p:sp>
      <p:sp>
        <p:nvSpPr>
          <p:cNvPr id="5" name="Text 3"/>
          <p:cNvSpPr/>
          <p:nvPr/>
        </p:nvSpPr>
        <p:spPr>
          <a:xfrm>
            <a:off x="7614761" y="4140041"/>
            <a:ext cx="4271605" cy="35194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Sophisticated Intrusion Detection</a:t>
            </a:r>
            <a:endParaRPr lang="en-US" sz="2200" dirty="0"/>
          </a:p>
        </p:txBody>
      </p:sp>
      <p:sp>
        <p:nvSpPr>
          <p:cNvPr id="6" name="Text 4"/>
          <p:cNvSpPr/>
          <p:nvPr/>
        </p:nvSpPr>
        <p:spPr>
          <a:xfrm>
            <a:off x="7614761" y="4731306"/>
            <a:ext cx="6185535" cy="1149072"/>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Modern intrusion detection systems require advanced capabilities to identify and respond to these ever-changing threats.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814745"/>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Overview of Intrusion Detection Systems (IDS)</a:t>
            </a:r>
            <a:endParaRPr lang="en-US" sz="4400" dirty="0"/>
          </a:p>
        </p:txBody>
      </p:sp>
      <p:sp>
        <p:nvSpPr>
          <p:cNvPr id="4" name="Shape 1"/>
          <p:cNvSpPr/>
          <p:nvPr/>
        </p:nvSpPr>
        <p:spPr>
          <a:xfrm>
            <a:off x="837724" y="2850952"/>
            <a:ext cx="418862" cy="418862"/>
          </a:xfrm>
          <a:prstGeom prst="roundRect">
            <a:avLst>
              <a:gd name="adj" fmla="val 8573"/>
            </a:avLst>
          </a:prstGeom>
          <a:solidFill>
            <a:srgbClr val="315251"/>
          </a:solidFill>
          <a:ln/>
        </p:spPr>
      </p:sp>
      <p:sp>
        <p:nvSpPr>
          <p:cNvPr id="5" name="Text 2"/>
          <p:cNvSpPr/>
          <p:nvPr/>
        </p:nvSpPr>
        <p:spPr>
          <a:xfrm>
            <a:off x="1495901" y="2850952"/>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Role of IDS</a:t>
            </a:r>
            <a:endParaRPr lang="en-US" sz="2200" dirty="0"/>
          </a:p>
        </p:txBody>
      </p:sp>
      <p:sp>
        <p:nvSpPr>
          <p:cNvPr id="6" name="Text 3"/>
          <p:cNvSpPr/>
          <p:nvPr/>
        </p:nvSpPr>
        <p:spPr>
          <a:xfrm>
            <a:off x="1495901" y="3346490"/>
            <a:ext cx="2956441" cy="2298144"/>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Intrusion detection systems act as security guards, monitoring network traffic and identifying potential malicious activities.</a:t>
            </a:r>
            <a:endParaRPr lang="en-US" sz="1850" dirty="0"/>
          </a:p>
        </p:txBody>
      </p:sp>
      <p:sp>
        <p:nvSpPr>
          <p:cNvPr id="7" name="Shape 4"/>
          <p:cNvSpPr/>
          <p:nvPr/>
        </p:nvSpPr>
        <p:spPr>
          <a:xfrm>
            <a:off x="4691658" y="2850952"/>
            <a:ext cx="418862" cy="418862"/>
          </a:xfrm>
          <a:prstGeom prst="roundRect">
            <a:avLst>
              <a:gd name="adj" fmla="val 8573"/>
            </a:avLst>
          </a:prstGeom>
          <a:solidFill>
            <a:srgbClr val="315251"/>
          </a:solidFill>
          <a:ln/>
        </p:spPr>
      </p:sp>
      <p:sp>
        <p:nvSpPr>
          <p:cNvPr id="8" name="Text 5"/>
          <p:cNvSpPr/>
          <p:nvPr/>
        </p:nvSpPr>
        <p:spPr>
          <a:xfrm>
            <a:off x="5349835" y="2850952"/>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Types of IDS</a:t>
            </a:r>
            <a:endParaRPr lang="en-US" sz="2200" dirty="0"/>
          </a:p>
        </p:txBody>
      </p:sp>
      <p:sp>
        <p:nvSpPr>
          <p:cNvPr id="9" name="Text 6"/>
          <p:cNvSpPr/>
          <p:nvPr/>
        </p:nvSpPr>
        <p:spPr>
          <a:xfrm>
            <a:off x="5349835" y="3346490"/>
            <a:ext cx="2956441" cy="2298144"/>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IDS can be categorized as network-based, host-based, or hybrid, depending on their monitoring location and scope.</a:t>
            </a:r>
            <a:endParaRPr lang="en-US" sz="1850" dirty="0"/>
          </a:p>
        </p:txBody>
      </p:sp>
      <p:sp>
        <p:nvSpPr>
          <p:cNvPr id="10" name="Shape 7"/>
          <p:cNvSpPr/>
          <p:nvPr/>
        </p:nvSpPr>
        <p:spPr>
          <a:xfrm>
            <a:off x="837724" y="6153150"/>
            <a:ext cx="418862" cy="418862"/>
          </a:xfrm>
          <a:prstGeom prst="roundRect">
            <a:avLst>
              <a:gd name="adj" fmla="val 8573"/>
            </a:avLst>
          </a:prstGeom>
          <a:solidFill>
            <a:srgbClr val="315251"/>
          </a:solidFill>
          <a:ln/>
        </p:spPr>
      </p:sp>
      <p:sp>
        <p:nvSpPr>
          <p:cNvPr id="11" name="Text 8"/>
          <p:cNvSpPr/>
          <p:nvPr/>
        </p:nvSpPr>
        <p:spPr>
          <a:xfrm>
            <a:off x="1495901" y="6153150"/>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Key Components</a:t>
            </a:r>
            <a:endParaRPr lang="en-US" sz="2200" dirty="0"/>
          </a:p>
        </p:txBody>
      </p:sp>
      <p:sp>
        <p:nvSpPr>
          <p:cNvPr id="12" name="Text 9"/>
          <p:cNvSpPr/>
          <p:nvPr/>
        </p:nvSpPr>
        <p:spPr>
          <a:xfrm>
            <a:off x="1495901" y="6648688"/>
            <a:ext cx="6810375" cy="766048"/>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IDS typically include sensors to collect data, analysis engines to detect threats, and response mechanisms to mitigate risks.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796885"/>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Traditional Approaches to Intrusion Detection</a:t>
            </a:r>
            <a:endParaRPr lang="en-US" sz="4400" dirty="0"/>
          </a:p>
        </p:txBody>
      </p:sp>
      <p:sp>
        <p:nvSpPr>
          <p:cNvPr id="4" name="Shape 1"/>
          <p:cNvSpPr/>
          <p:nvPr/>
        </p:nvSpPr>
        <p:spPr>
          <a:xfrm>
            <a:off x="837724" y="2563892"/>
            <a:ext cx="3614618" cy="2889290"/>
          </a:xfrm>
          <a:prstGeom prst="roundRect">
            <a:avLst>
              <a:gd name="adj" fmla="val 1243"/>
            </a:avLst>
          </a:prstGeom>
          <a:solidFill>
            <a:srgbClr val="315251"/>
          </a:solidFill>
          <a:ln/>
        </p:spPr>
      </p:sp>
      <p:sp>
        <p:nvSpPr>
          <p:cNvPr id="5" name="Text 2"/>
          <p:cNvSpPr/>
          <p:nvPr/>
        </p:nvSpPr>
        <p:spPr>
          <a:xfrm>
            <a:off x="1077039" y="2803208"/>
            <a:ext cx="3135987" cy="703898"/>
          </a:xfrm>
          <a:prstGeom prst="rect">
            <a:avLst/>
          </a:prstGeom>
          <a:noFill/>
          <a:ln/>
        </p:spPr>
        <p:txBody>
          <a:bodyPr wrap="squar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Signature-Based Detection</a:t>
            </a:r>
            <a:endParaRPr lang="en-US" sz="2200" dirty="0"/>
          </a:p>
        </p:txBody>
      </p:sp>
      <p:sp>
        <p:nvSpPr>
          <p:cNvPr id="6" name="Text 3"/>
          <p:cNvSpPr/>
          <p:nvPr/>
        </p:nvSpPr>
        <p:spPr>
          <a:xfrm>
            <a:off x="1077039" y="3650694"/>
            <a:ext cx="3135987"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Traditional IDS rely on predefined patterns or signatures of known attacks to identify threats.</a:t>
            </a:r>
            <a:endParaRPr lang="en-US" sz="1850" dirty="0"/>
          </a:p>
        </p:txBody>
      </p:sp>
      <p:sp>
        <p:nvSpPr>
          <p:cNvPr id="7" name="Shape 4"/>
          <p:cNvSpPr/>
          <p:nvPr/>
        </p:nvSpPr>
        <p:spPr>
          <a:xfrm>
            <a:off x="4691658" y="2563892"/>
            <a:ext cx="3614618" cy="2889290"/>
          </a:xfrm>
          <a:prstGeom prst="roundRect">
            <a:avLst>
              <a:gd name="adj" fmla="val 1243"/>
            </a:avLst>
          </a:prstGeom>
          <a:solidFill>
            <a:srgbClr val="315251"/>
          </a:solidFill>
          <a:ln/>
        </p:spPr>
      </p:sp>
      <p:sp>
        <p:nvSpPr>
          <p:cNvPr id="8" name="Text 5"/>
          <p:cNvSpPr/>
          <p:nvPr/>
        </p:nvSpPr>
        <p:spPr>
          <a:xfrm>
            <a:off x="4930973" y="280320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Anomaly Detection</a:t>
            </a:r>
            <a:endParaRPr lang="en-US" sz="2200" dirty="0"/>
          </a:p>
        </p:txBody>
      </p:sp>
      <p:sp>
        <p:nvSpPr>
          <p:cNvPr id="9" name="Text 6"/>
          <p:cNvSpPr/>
          <p:nvPr/>
        </p:nvSpPr>
        <p:spPr>
          <a:xfrm>
            <a:off x="4930973" y="3298746"/>
            <a:ext cx="3135987" cy="1915120"/>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These methods identify deviations from normal network behavior, potentially indicating malicious activities.</a:t>
            </a:r>
            <a:endParaRPr lang="en-US" sz="1850" dirty="0"/>
          </a:p>
        </p:txBody>
      </p:sp>
      <p:sp>
        <p:nvSpPr>
          <p:cNvPr id="10" name="Shape 7"/>
          <p:cNvSpPr/>
          <p:nvPr/>
        </p:nvSpPr>
        <p:spPr>
          <a:xfrm>
            <a:off x="837724" y="5692497"/>
            <a:ext cx="7468553" cy="1740218"/>
          </a:xfrm>
          <a:prstGeom prst="roundRect">
            <a:avLst>
              <a:gd name="adj" fmla="val 2063"/>
            </a:avLst>
          </a:prstGeom>
          <a:solidFill>
            <a:srgbClr val="315251"/>
          </a:solidFill>
          <a:ln/>
        </p:spPr>
      </p:sp>
      <p:sp>
        <p:nvSpPr>
          <p:cNvPr id="11" name="Text 8"/>
          <p:cNvSpPr/>
          <p:nvPr/>
        </p:nvSpPr>
        <p:spPr>
          <a:xfrm>
            <a:off x="1077039" y="5931813"/>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Rule-Based Systems</a:t>
            </a:r>
            <a:endParaRPr lang="en-US" sz="2200" dirty="0"/>
          </a:p>
        </p:txBody>
      </p:sp>
      <p:sp>
        <p:nvSpPr>
          <p:cNvPr id="12" name="Text 9"/>
          <p:cNvSpPr/>
          <p:nvPr/>
        </p:nvSpPr>
        <p:spPr>
          <a:xfrm>
            <a:off x="1077039" y="6427351"/>
            <a:ext cx="6989921" cy="766048"/>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These systems use predefined rules to identify malicious patterns, based on specific network traffic characteristics.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1633" y="536138"/>
            <a:ext cx="6014680" cy="572810"/>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Limitations of Traditional IDS</a:t>
            </a:r>
            <a:endParaRPr lang="en-US" sz="3600" dirty="0"/>
          </a:p>
        </p:txBody>
      </p:sp>
      <p:pic>
        <p:nvPicPr>
          <p:cNvPr id="4" name="Image 1" descr="preencoded.png"/>
          <p:cNvPicPr>
            <a:picLocks noChangeAspect="1"/>
          </p:cNvPicPr>
          <p:nvPr/>
        </p:nvPicPr>
        <p:blipFill>
          <a:blip r:embed="rId4"/>
          <a:stretch>
            <a:fillRect/>
          </a:stretch>
        </p:blipFill>
        <p:spPr>
          <a:xfrm>
            <a:off x="681633" y="1401008"/>
            <a:ext cx="486847" cy="486847"/>
          </a:xfrm>
          <a:prstGeom prst="rect">
            <a:avLst/>
          </a:prstGeom>
        </p:spPr>
      </p:pic>
      <p:sp>
        <p:nvSpPr>
          <p:cNvPr id="5" name="Text 1"/>
          <p:cNvSpPr/>
          <p:nvPr/>
        </p:nvSpPr>
        <p:spPr>
          <a:xfrm>
            <a:off x="681633" y="2082522"/>
            <a:ext cx="2291358" cy="286464"/>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Limited Effectiveness</a:t>
            </a:r>
            <a:endParaRPr lang="en-US" sz="1800" dirty="0"/>
          </a:p>
        </p:txBody>
      </p:sp>
      <p:sp>
        <p:nvSpPr>
          <p:cNvPr id="6" name="Text 2"/>
          <p:cNvSpPr/>
          <p:nvPr/>
        </p:nvSpPr>
        <p:spPr>
          <a:xfrm>
            <a:off x="681633" y="2485787"/>
            <a:ext cx="7780734" cy="623173"/>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Traditional IDS struggle to detect zero-day attacks and other novel threats that lack predefined signatures.</a:t>
            </a:r>
            <a:endParaRPr lang="en-US" sz="1500" dirty="0"/>
          </a:p>
        </p:txBody>
      </p:sp>
      <p:pic>
        <p:nvPicPr>
          <p:cNvPr id="7" name="Image 2" descr="preencoded.png"/>
          <p:cNvPicPr>
            <a:picLocks noChangeAspect="1"/>
          </p:cNvPicPr>
          <p:nvPr/>
        </p:nvPicPr>
        <p:blipFill>
          <a:blip r:embed="rId5"/>
          <a:stretch>
            <a:fillRect/>
          </a:stretch>
        </p:blipFill>
        <p:spPr>
          <a:xfrm>
            <a:off x="681633" y="3693200"/>
            <a:ext cx="486847" cy="486847"/>
          </a:xfrm>
          <a:prstGeom prst="rect">
            <a:avLst/>
          </a:prstGeom>
        </p:spPr>
      </p:pic>
      <p:sp>
        <p:nvSpPr>
          <p:cNvPr id="8" name="Text 3"/>
          <p:cNvSpPr/>
          <p:nvPr/>
        </p:nvSpPr>
        <p:spPr>
          <a:xfrm>
            <a:off x="681633" y="4374713"/>
            <a:ext cx="2514124" cy="286464"/>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High False Positive Rates</a:t>
            </a:r>
            <a:endParaRPr lang="en-US" sz="1800" dirty="0"/>
          </a:p>
        </p:txBody>
      </p:sp>
      <p:sp>
        <p:nvSpPr>
          <p:cNvPr id="9" name="Text 4"/>
          <p:cNvSpPr/>
          <p:nvPr/>
        </p:nvSpPr>
        <p:spPr>
          <a:xfrm>
            <a:off x="681633" y="4777978"/>
            <a:ext cx="7780734" cy="623173"/>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Anomaly detection methods can generate a significant number of false alarms, overwhelming security teams and hindering real threat identification.</a:t>
            </a:r>
            <a:endParaRPr lang="en-US" sz="1500" dirty="0"/>
          </a:p>
        </p:txBody>
      </p:sp>
      <p:pic>
        <p:nvPicPr>
          <p:cNvPr id="10" name="Image 3" descr="preencoded.png"/>
          <p:cNvPicPr>
            <a:picLocks noChangeAspect="1"/>
          </p:cNvPicPr>
          <p:nvPr/>
        </p:nvPicPr>
        <p:blipFill>
          <a:blip r:embed="rId6"/>
          <a:stretch>
            <a:fillRect/>
          </a:stretch>
        </p:blipFill>
        <p:spPr>
          <a:xfrm>
            <a:off x="681633" y="5985391"/>
            <a:ext cx="486847" cy="486847"/>
          </a:xfrm>
          <a:prstGeom prst="rect">
            <a:avLst/>
          </a:prstGeom>
        </p:spPr>
      </p:pic>
      <p:sp>
        <p:nvSpPr>
          <p:cNvPr id="11" name="Text 5"/>
          <p:cNvSpPr/>
          <p:nvPr/>
        </p:nvSpPr>
        <p:spPr>
          <a:xfrm>
            <a:off x="681633" y="6666905"/>
            <a:ext cx="2291358" cy="286464"/>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Inability to Adapt</a:t>
            </a:r>
            <a:endParaRPr lang="en-US" sz="1800" dirty="0"/>
          </a:p>
        </p:txBody>
      </p:sp>
      <p:sp>
        <p:nvSpPr>
          <p:cNvPr id="12" name="Text 6"/>
          <p:cNvSpPr/>
          <p:nvPr/>
        </p:nvSpPr>
        <p:spPr>
          <a:xfrm>
            <a:off x="681633" y="7070169"/>
            <a:ext cx="7780734" cy="623173"/>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Rule-based systems require manual updates to account for new attack methods, making them slow and reactive.</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8636" y="638413"/>
            <a:ext cx="7659529" cy="1247299"/>
          </a:xfrm>
          <a:prstGeom prst="rect">
            <a:avLst/>
          </a:prstGeom>
          <a:noFill/>
          <a:ln/>
        </p:spPr>
        <p:txBody>
          <a:bodyPr wrap="square" lIns="0" tIns="0" rIns="0" bIns="0" rtlCol="0" anchor="t"/>
          <a:lstStyle/>
          <a:p>
            <a:pPr marL="0" indent="0">
              <a:lnSpc>
                <a:spcPts val="4900"/>
              </a:lnSpc>
              <a:buNone/>
            </a:pPr>
            <a:r>
              <a:rPr lang="en-US" sz="3900" dirty="0">
                <a:solidFill>
                  <a:srgbClr val="FFD9BE"/>
                </a:solidFill>
                <a:latin typeface="Quattrocento" pitchFamily="34" charset="0"/>
                <a:ea typeface="Quattrocento" pitchFamily="34" charset="-122"/>
                <a:cs typeface="Quattrocento" pitchFamily="34" charset="-120"/>
              </a:rPr>
              <a:t>Machine Learning for Intrusion Detection</a:t>
            </a:r>
            <a:endParaRPr lang="en-US" sz="3900" dirty="0"/>
          </a:p>
        </p:txBody>
      </p:sp>
      <p:sp>
        <p:nvSpPr>
          <p:cNvPr id="4" name="Shape 1"/>
          <p:cNvSpPr/>
          <p:nvPr/>
        </p:nvSpPr>
        <p:spPr>
          <a:xfrm>
            <a:off x="6535222" y="2203728"/>
            <a:ext cx="22860" cy="5387459"/>
          </a:xfrm>
          <a:prstGeom prst="roundRect">
            <a:avLst>
              <a:gd name="adj" fmla="val 139153"/>
            </a:avLst>
          </a:prstGeom>
          <a:solidFill>
            <a:srgbClr val="4A6B6A"/>
          </a:solidFill>
          <a:ln/>
        </p:spPr>
      </p:sp>
      <p:sp>
        <p:nvSpPr>
          <p:cNvPr id="5" name="Shape 2"/>
          <p:cNvSpPr/>
          <p:nvPr/>
        </p:nvSpPr>
        <p:spPr>
          <a:xfrm>
            <a:off x="6762333" y="2669262"/>
            <a:ext cx="742236" cy="22860"/>
          </a:xfrm>
          <a:prstGeom prst="roundRect">
            <a:avLst>
              <a:gd name="adj" fmla="val 139153"/>
            </a:avLst>
          </a:prstGeom>
          <a:solidFill>
            <a:srgbClr val="4A6B6A"/>
          </a:solidFill>
          <a:ln/>
        </p:spPr>
      </p:sp>
      <p:sp>
        <p:nvSpPr>
          <p:cNvPr id="6" name="Shape 3"/>
          <p:cNvSpPr/>
          <p:nvPr/>
        </p:nvSpPr>
        <p:spPr>
          <a:xfrm>
            <a:off x="6308110" y="2442210"/>
            <a:ext cx="477083" cy="477083"/>
          </a:xfrm>
          <a:prstGeom prst="roundRect">
            <a:avLst>
              <a:gd name="adj" fmla="val 6668"/>
            </a:avLst>
          </a:prstGeom>
          <a:solidFill>
            <a:srgbClr val="315251"/>
          </a:solidFill>
          <a:ln/>
        </p:spPr>
      </p:sp>
      <p:sp>
        <p:nvSpPr>
          <p:cNvPr id="7" name="Text 4"/>
          <p:cNvSpPr/>
          <p:nvPr/>
        </p:nvSpPr>
        <p:spPr>
          <a:xfrm>
            <a:off x="6493609" y="2531031"/>
            <a:ext cx="105966" cy="299442"/>
          </a:xfrm>
          <a:prstGeom prst="rect">
            <a:avLst/>
          </a:prstGeom>
          <a:noFill/>
          <a:ln/>
        </p:spPr>
        <p:txBody>
          <a:bodyPr wrap="none" lIns="0" tIns="0" rIns="0" bIns="0" rtlCol="0" anchor="t"/>
          <a:lstStyle/>
          <a:p>
            <a:pPr marL="0" indent="0" algn="ctr">
              <a:lnSpc>
                <a:spcPts val="2350"/>
              </a:lnSpc>
              <a:buNone/>
            </a:pPr>
            <a:r>
              <a:rPr lang="en-US" sz="2350" dirty="0">
                <a:solidFill>
                  <a:srgbClr val="F9EEE7"/>
                </a:solidFill>
                <a:latin typeface="Quattrocento" pitchFamily="34" charset="0"/>
                <a:ea typeface="Quattrocento" pitchFamily="34" charset="-122"/>
                <a:cs typeface="Quattrocento" pitchFamily="34" charset="-120"/>
              </a:rPr>
              <a:t>1</a:t>
            </a:r>
            <a:endParaRPr lang="en-US" sz="2350" dirty="0"/>
          </a:p>
        </p:txBody>
      </p:sp>
      <p:sp>
        <p:nvSpPr>
          <p:cNvPr id="8" name="Text 5"/>
          <p:cNvSpPr/>
          <p:nvPr/>
        </p:nvSpPr>
        <p:spPr>
          <a:xfrm>
            <a:off x="7712988" y="2415778"/>
            <a:ext cx="2494836" cy="311706"/>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Data Collection</a:t>
            </a:r>
            <a:endParaRPr lang="en-US" sz="1950" dirty="0"/>
          </a:p>
        </p:txBody>
      </p:sp>
      <p:sp>
        <p:nvSpPr>
          <p:cNvPr id="9" name="Text 6"/>
          <p:cNvSpPr/>
          <p:nvPr/>
        </p:nvSpPr>
        <p:spPr>
          <a:xfrm>
            <a:off x="7712988" y="2854643"/>
            <a:ext cx="6175177" cy="678418"/>
          </a:xfrm>
          <a:prstGeom prst="rect">
            <a:avLst/>
          </a:prstGeom>
          <a:noFill/>
          <a:ln/>
        </p:spPr>
        <p:txBody>
          <a:bodyPr wrap="squar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Machine learning algorithms require large datasets of network traffic, labeled with attack types and normal activities.</a:t>
            </a:r>
            <a:endParaRPr lang="en-US" sz="1650" dirty="0"/>
          </a:p>
        </p:txBody>
      </p:sp>
      <p:sp>
        <p:nvSpPr>
          <p:cNvPr id="10" name="Shape 7"/>
          <p:cNvSpPr/>
          <p:nvPr/>
        </p:nvSpPr>
        <p:spPr>
          <a:xfrm>
            <a:off x="6762333" y="4422696"/>
            <a:ext cx="742236" cy="22860"/>
          </a:xfrm>
          <a:prstGeom prst="roundRect">
            <a:avLst>
              <a:gd name="adj" fmla="val 139153"/>
            </a:avLst>
          </a:prstGeom>
          <a:solidFill>
            <a:srgbClr val="4A6B6A"/>
          </a:solidFill>
          <a:ln/>
        </p:spPr>
      </p:sp>
      <p:sp>
        <p:nvSpPr>
          <p:cNvPr id="11" name="Shape 8"/>
          <p:cNvSpPr/>
          <p:nvPr/>
        </p:nvSpPr>
        <p:spPr>
          <a:xfrm>
            <a:off x="6308110" y="4195643"/>
            <a:ext cx="477083" cy="477083"/>
          </a:xfrm>
          <a:prstGeom prst="roundRect">
            <a:avLst>
              <a:gd name="adj" fmla="val 6668"/>
            </a:avLst>
          </a:prstGeom>
          <a:solidFill>
            <a:srgbClr val="315251"/>
          </a:solidFill>
          <a:ln/>
        </p:spPr>
      </p:sp>
      <p:sp>
        <p:nvSpPr>
          <p:cNvPr id="12" name="Text 9"/>
          <p:cNvSpPr/>
          <p:nvPr/>
        </p:nvSpPr>
        <p:spPr>
          <a:xfrm>
            <a:off x="6466344" y="4284464"/>
            <a:ext cx="160496" cy="299442"/>
          </a:xfrm>
          <a:prstGeom prst="rect">
            <a:avLst/>
          </a:prstGeom>
          <a:noFill/>
          <a:ln/>
        </p:spPr>
        <p:txBody>
          <a:bodyPr wrap="none" lIns="0" tIns="0" rIns="0" bIns="0" rtlCol="0" anchor="t"/>
          <a:lstStyle/>
          <a:p>
            <a:pPr marL="0" indent="0" algn="ctr">
              <a:lnSpc>
                <a:spcPts val="2350"/>
              </a:lnSpc>
              <a:buNone/>
            </a:pPr>
            <a:r>
              <a:rPr lang="en-US" sz="2350" dirty="0">
                <a:solidFill>
                  <a:srgbClr val="F9EEE7"/>
                </a:solidFill>
                <a:latin typeface="Quattrocento" pitchFamily="34" charset="0"/>
                <a:ea typeface="Quattrocento" pitchFamily="34" charset="-122"/>
                <a:cs typeface="Quattrocento" pitchFamily="34" charset="-120"/>
              </a:rPr>
              <a:t>2</a:t>
            </a:r>
            <a:endParaRPr lang="en-US" sz="2350" dirty="0"/>
          </a:p>
        </p:txBody>
      </p:sp>
      <p:sp>
        <p:nvSpPr>
          <p:cNvPr id="13" name="Text 10"/>
          <p:cNvSpPr/>
          <p:nvPr/>
        </p:nvSpPr>
        <p:spPr>
          <a:xfrm>
            <a:off x="7712988" y="4169212"/>
            <a:ext cx="2494836" cy="311706"/>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Model Training</a:t>
            </a:r>
            <a:endParaRPr lang="en-US" sz="1950" dirty="0"/>
          </a:p>
        </p:txBody>
      </p:sp>
      <p:sp>
        <p:nvSpPr>
          <p:cNvPr id="14" name="Text 11"/>
          <p:cNvSpPr/>
          <p:nvPr/>
        </p:nvSpPr>
        <p:spPr>
          <a:xfrm>
            <a:off x="7712988" y="4608076"/>
            <a:ext cx="6175177" cy="1017627"/>
          </a:xfrm>
          <a:prstGeom prst="rect">
            <a:avLst/>
          </a:prstGeom>
          <a:noFill/>
          <a:ln/>
        </p:spPr>
        <p:txBody>
          <a:bodyPr wrap="squar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Algorithms are trained on the data to identify patterns and anomalies, learning to distinguish between malicious and benign traffic.</a:t>
            </a:r>
            <a:endParaRPr lang="en-US" sz="1650" dirty="0"/>
          </a:p>
        </p:txBody>
      </p:sp>
      <p:sp>
        <p:nvSpPr>
          <p:cNvPr id="15" name="Shape 12"/>
          <p:cNvSpPr/>
          <p:nvPr/>
        </p:nvSpPr>
        <p:spPr>
          <a:xfrm>
            <a:off x="6762333" y="6515338"/>
            <a:ext cx="742236" cy="22860"/>
          </a:xfrm>
          <a:prstGeom prst="roundRect">
            <a:avLst>
              <a:gd name="adj" fmla="val 139153"/>
            </a:avLst>
          </a:prstGeom>
          <a:solidFill>
            <a:srgbClr val="4A6B6A"/>
          </a:solidFill>
          <a:ln/>
        </p:spPr>
      </p:sp>
      <p:sp>
        <p:nvSpPr>
          <p:cNvPr id="16" name="Shape 13"/>
          <p:cNvSpPr/>
          <p:nvPr/>
        </p:nvSpPr>
        <p:spPr>
          <a:xfrm>
            <a:off x="6308110" y="6288286"/>
            <a:ext cx="477083" cy="477083"/>
          </a:xfrm>
          <a:prstGeom prst="roundRect">
            <a:avLst>
              <a:gd name="adj" fmla="val 6668"/>
            </a:avLst>
          </a:prstGeom>
          <a:solidFill>
            <a:srgbClr val="315251"/>
          </a:solidFill>
          <a:ln/>
        </p:spPr>
      </p:sp>
      <p:sp>
        <p:nvSpPr>
          <p:cNvPr id="17" name="Text 14"/>
          <p:cNvSpPr/>
          <p:nvPr/>
        </p:nvSpPr>
        <p:spPr>
          <a:xfrm>
            <a:off x="6465153" y="6377107"/>
            <a:ext cx="162878" cy="299442"/>
          </a:xfrm>
          <a:prstGeom prst="rect">
            <a:avLst/>
          </a:prstGeom>
          <a:noFill/>
          <a:ln/>
        </p:spPr>
        <p:txBody>
          <a:bodyPr wrap="none" lIns="0" tIns="0" rIns="0" bIns="0" rtlCol="0" anchor="t"/>
          <a:lstStyle/>
          <a:p>
            <a:pPr marL="0" indent="0" algn="ctr">
              <a:lnSpc>
                <a:spcPts val="2350"/>
              </a:lnSpc>
              <a:buNone/>
            </a:pPr>
            <a:r>
              <a:rPr lang="en-US" sz="2350" dirty="0">
                <a:solidFill>
                  <a:srgbClr val="F9EEE7"/>
                </a:solidFill>
                <a:latin typeface="Quattrocento" pitchFamily="34" charset="0"/>
                <a:ea typeface="Quattrocento" pitchFamily="34" charset="-122"/>
                <a:cs typeface="Quattrocento" pitchFamily="34" charset="-120"/>
              </a:rPr>
              <a:t>3</a:t>
            </a:r>
            <a:endParaRPr lang="en-US" sz="2350" dirty="0"/>
          </a:p>
        </p:txBody>
      </p:sp>
      <p:sp>
        <p:nvSpPr>
          <p:cNvPr id="18" name="Text 15"/>
          <p:cNvSpPr/>
          <p:nvPr/>
        </p:nvSpPr>
        <p:spPr>
          <a:xfrm>
            <a:off x="7712988" y="6261854"/>
            <a:ext cx="2494836" cy="311706"/>
          </a:xfrm>
          <a:prstGeom prst="rect">
            <a:avLst/>
          </a:prstGeom>
          <a:noFill/>
          <a:ln/>
        </p:spPr>
        <p:txBody>
          <a:bodyPr wrap="none" lIns="0" tIns="0" rIns="0" bIns="0" rtlCol="0" anchor="t"/>
          <a:lstStyle/>
          <a:p>
            <a:pPr marL="0" indent="0" algn="l">
              <a:lnSpc>
                <a:spcPts val="2450"/>
              </a:lnSpc>
              <a:buNone/>
            </a:pPr>
            <a:r>
              <a:rPr lang="en-US" sz="1950" dirty="0">
                <a:solidFill>
                  <a:srgbClr val="F9EEE7"/>
                </a:solidFill>
                <a:latin typeface="Quattrocento" pitchFamily="34" charset="0"/>
                <a:ea typeface="Quattrocento" pitchFamily="34" charset="-122"/>
                <a:cs typeface="Quattrocento" pitchFamily="34" charset="-120"/>
              </a:rPr>
              <a:t>Real-Time Detection</a:t>
            </a:r>
            <a:endParaRPr lang="en-US" sz="1950" dirty="0"/>
          </a:p>
        </p:txBody>
      </p:sp>
      <p:sp>
        <p:nvSpPr>
          <p:cNvPr id="19" name="Text 16"/>
          <p:cNvSpPr/>
          <p:nvPr/>
        </p:nvSpPr>
        <p:spPr>
          <a:xfrm>
            <a:off x="7712988" y="6700718"/>
            <a:ext cx="6175177" cy="678418"/>
          </a:xfrm>
          <a:prstGeom prst="rect">
            <a:avLst/>
          </a:prstGeom>
          <a:noFill/>
          <a:ln/>
        </p:spPr>
        <p:txBody>
          <a:bodyPr wrap="square" lIns="0" tIns="0" rIns="0" bIns="0" rtlCol="0" anchor="t"/>
          <a:lstStyle/>
          <a:p>
            <a:pPr marL="0" indent="0" algn="l">
              <a:lnSpc>
                <a:spcPts val="2650"/>
              </a:lnSpc>
              <a:buNone/>
            </a:pPr>
            <a:r>
              <a:rPr lang="en-US" sz="1650" dirty="0">
                <a:solidFill>
                  <a:srgbClr val="F9EEE7"/>
                </a:solidFill>
                <a:latin typeface="Quattrocento" pitchFamily="34" charset="0"/>
                <a:ea typeface="Quattrocento" pitchFamily="34" charset="-122"/>
                <a:cs typeface="Quattrocento" pitchFamily="34" charset="-120"/>
              </a:rPr>
              <a:t>The trained model can then be deployed to analyze live network traffic, identifying potential threats and triggering alerts.</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2833" y="694492"/>
            <a:ext cx="7618333" cy="1282303"/>
          </a:xfrm>
          <a:prstGeom prst="rect">
            <a:avLst/>
          </a:prstGeom>
          <a:noFill/>
          <a:ln/>
        </p:spPr>
        <p:txBody>
          <a:bodyPr wrap="square" lIns="0" tIns="0" rIns="0" bIns="0" rtlCol="0" anchor="t"/>
          <a:lstStyle/>
          <a:p>
            <a:pPr marL="0" indent="0">
              <a:lnSpc>
                <a:spcPts val="5000"/>
              </a:lnSpc>
              <a:buNone/>
            </a:pPr>
            <a:r>
              <a:rPr lang="en-US" sz="4000" dirty="0">
                <a:solidFill>
                  <a:srgbClr val="FFD9BE"/>
                </a:solidFill>
                <a:latin typeface="Quattrocento" pitchFamily="34" charset="0"/>
                <a:ea typeface="Quattrocento" pitchFamily="34" charset="-122"/>
                <a:cs typeface="Quattrocento" pitchFamily="34" charset="-120"/>
              </a:rPr>
              <a:t>Neural Network Techniques for Intrusion Detection</a:t>
            </a:r>
            <a:endParaRPr lang="en-US" sz="4000" dirty="0"/>
          </a:p>
        </p:txBody>
      </p:sp>
      <p:pic>
        <p:nvPicPr>
          <p:cNvPr id="4" name="Image 1" descr="preencoded.png"/>
          <p:cNvPicPr>
            <a:picLocks noChangeAspect="1"/>
          </p:cNvPicPr>
          <p:nvPr/>
        </p:nvPicPr>
        <p:blipFill>
          <a:blip r:embed="rId4"/>
          <a:stretch>
            <a:fillRect/>
          </a:stretch>
        </p:blipFill>
        <p:spPr>
          <a:xfrm>
            <a:off x="762833" y="2303740"/>
            <a:ext cx="1089898" cy="1743789"/>
          </a:xfrm>
          <a:prstGeom prst="rect">
            <a:avLst/>
          </a:prstGeom>
        </p:spPr>
      </p:pic>
      <p:sp>
        <p:nvSpPr>
          <p:cNvPr id="5" name="Text 1"/>
          <p:cNvSpPr/>
          <p:nvPr/>
        </p:nvSpPr>
        <p:spPr>
          <a:xfrm>
            <a:off x="2179677" y="2521625"/>
            <a:ext cx="2590681" cy="320516"/>
          </a:xfrm>
          <a:prstGeom prst="rect">
            <a:avLst/>
          </a:prstGeom>
          <a:noFill/>
          <a:ln/>
        </p:spPr>
        <p:txBody>
          <a:bodyPr wrap="none" lIns="0" tIns="0" rIns="0" bIns="0" rtlCol="0" anchor="t"/>
          <a:lstStyle/>
          <a:p>
            <a:pPr marL="0" indent="0" algn="l">
              <a:lnSpc>
                <a:spcPts val="2500"/>
              </a:lnSpc>
              <a:buNone/>
            </a:pPr>
            <a:r>
              <a:rPr lang="en-US" sz="2000" dirty="0">
                <a:solidFill>
                  <a:srgbClr val="F9EEE7"/>
                </a:solidFill>
                <a:latin typeface="Quattrocento" pitchFamily="34" charset="0"/>
                <a:ea typeface="Quattrocento" pitchFamily="34" charset="-122"/>
                <a:cs typeface="Quattrocento" pitchFamily="34" charset="-120"/>
              </a:rPr>
              <a:t>Deep Learning Models</a:t>
            </a:r>
            <a:endParaRPr lang="en-US" sz="2000" dirty="0"/>
          </a:p>
        </p:txBody>
      </p:sp>
      <p:sp>
        <p:nvSpPr>
          <p:cNvPr id="6" name="Text 2"/>
          <p:cNvSpPr/>
          <p:nvPr/>
        </p:nvSpPr>
        <p:spPr>
          <a:xfrm>
            <a:off x="2179677" y="2972872"/>
            <a:ext cx="6201489" cy="697468"/>
          </a:xfrm>
          <a:prstGeom prst="rect">
            <a:avLst/>
          </a:prstGeom>
          <a:noFill/>
          <a:ln/>
        </p:spPr>
        <p:txBody>
          <a:bodyPr wrap="square" lIns="0" tIns="0" rIns="0" bIns="0" rtlCol="0" anchor="t"/>
          <a:lstStyle/>
          <a:p>
            <a:pPr marL="0" indent="0" algn="l">
              <a:lnSpc>
                <a:spcPts val="2700"/>
              </a:lnSpc>
              <a:buNone/>
            </a:pPr>
            <a:r>
              <a:rPr lang="en-US" sz="1700" dirty="0">
                <a:solidFill>
                  <a:srgbClr val="F9EEE7"/>
                </a:solidFill>
                <a:latin typeface="Quattrocento" pitchFamily="34" charset="0"/>
                <a:ea typeface="Quattrocento" pitchFamily="34" charset="-122"/>
                <a:cs typeface="Quattrocento" pitchFamily="34" charset="-120"/>
              </a:rPr>
              <a:t>Neural networks, especially deep learning models, have shown promising results in intrusion detection.</a:t>
            </a:r>
            <a:endParaRPr lang="en-US" sz="1700" dirty="0"/>
          </a:p>
        </p:txBody>
      </p:sp>
      <p:pic>
        <p:nvPicPr>
          <p:cNvPr id="7" name="Image 2" descr="preencoded.png"/>
          <p:cNvPicPr>
            <a:picLocks noChangeAspect="1"/>
          </p:cNvPicPr>
          <p:nvPr/>
        </p:nvPicPr>
        <p:blipFill>
          <a:blip r:embed="rId5"/>
          <a:stretch>
            <a:fillRect/>
          </a:stretch>
        </p:blipFill>
        <p:spPr>
          <a:xfrm>
            <a:off x="762833" y="4047530"/>
            <a:ext cx="1089898" cy="1743789"/>
          </a:xfrm>
          <a:prstGeom prst="rect">
            <a:avLst/>
          </a:prstGeom>
        </p:spPr>
      </p:pic>
      <p:sp>
        <p:nvSpPr>
          <p:cNvPr id="8" name="Text 3"/>
          <p:cNvSpPr/>
          <p:nvPr/>
        </p:nvSpPr>
        <p:spPr>
          <a:xfrm>
            <a:off x="2179677" y="4265414"/>
            <a:ext cx="2564487" cy="320516"/>
          </a:xfrm>
          <a:prstGeom prst="rect">
            <a:avLst/>
          </a:prstGeom>
          <a:noFill/>
          <a:ln/>
        </p:spPr>
        <p:txBody>
          <a:bodyPr wrap="none" lIns="0" tIns="0" rIns="0" bIns="0" rtlCol="0" anchor="t"/>
          <a:lstStyle/>
          <a:p>
            <a:pPr marL="0" indent="0" algn="l">
              <a:lnSpc>
                <a:spcPts val="2500"/>
              </a:lnSpc>
              <a:buNone/>
            </a:pPr>
            <a:r>
              <a:rPr lang="en-US" sz="2000" dirty="0">
                <a:solidFill>
                  <a:srgbClr val="F9EEE7"/>
                </a:solidFill>
                <a:latin typeface="Quattrocento" pitchFamily="34" charset="0"/>
                <a:ea typeface="Quattrocento" pitchFamily="34" charset="-122"/>
                <a:cs typeface="Quattrocento" pitchFamily="34" charset="-120"/>
              </a:rPr>
              <a:t>Feature Extraction</a:t>
            </a:r>
            <a:endParaRPr lang="en-US" sz="2000" dirty="0"/>
          </a:p>
        </p:txBody>
      </p:sp>
      <p:sp>
        <p:nvSpPr>
          <p:cNvPr id="9" name="Text 4"/>
          <p:cNvSpPr/>
          <p:nvPr/>
        </p:nvSpPr>
        <p:spPr>
          <a:xfrm>
            <a:off x="2179677" y="4716661"/>
            <a:ext cx="6201489" cy="697468"/>
          </a:xfrm>
          <a:prstGeom prst="rect">
            <a:avLst/>
          </a:prstGeom>
          <a:noFill/>
          <a:ln/>
        </p:spPr>
        <p:txBody>
          <a:bodyPr wrap="square" lIns="0" tIns="0" rIns="0" bIns="0" rtlCol="0" anchor="t"/>
          <a:lstStyle/>
          <a:p>
            <a:pPr marL="0" indent="0" algn="l">
              <a:lnSpc>
                <a:spcPts val="2700"/>
              </a:lnSpc>
              <a:buNone/>
            </a:pPr>
            <a:r>
              <a:rPr lang="en-US" sz="1700" dirty="0">
                <a:solidFill>
                  <a:srgbClr val="F9EEE7"/>
                </a:solidFill>
                <a:latin typeface="Quattrocento" pitchFamily="34" charset="0"/>
                <a:ea typeface="Quattrocento" pitchFamily="34" charset="-122"/>
                <a:cs typeface="Quattrocento" pitchFamily="34" charset="-120"/>
              </a:rPr>
              <a:t>Neural networks excel at automatically extracting relevant features from raw network data.</a:t>
            </a:r>
            <a:endParaRPr lang="en-US" sz="1700" dirty="0"/>
          </a:p>
        </p:txBody>
      </p:sp>
      <p:pic>
        <p:nvPicPr>
          <p:cNvPr id="10" name="Image 3" descr="preencoded.png"/>
          <p:cNvPicPr>
            <a:picLocks noChangeAspect="1"/>
          </p:cNvPicPr>
          <p:nvPr/>
        </p:nvPicPr>
        <p:blipFill>
          <a:blip r:embed="rId6"/>
          <a:stretch>
            <a:fillRect/>
          </a:stretch>
        </p:blipFill>
        <p:spPr>
          <a:xfrm>
            <a:off x="762833" y="5791319"/>
            <a:ext cx="1089898" cy="1743789"/>
          </a:xfrm>
          <a:prstGeom prst="rect">
            <a:avLst/>
          </a:prstGeom>
        </p:spPr>
      </p:pic>
      <p:sp>
        <p:nvSpPr>
          <p:cNvPr id="11" name="Text 5"/>
          <p:cNvSpPr/>
          <p:nvPr/>
        </p:nvSpPr>
        <p:spPr>
          <a:xfrm>
            <a:off x="2179677" y="6009203"/>
            <a:ext cx="2564487" cy="320516"/>
          </a:xfrm>
          <a:prstGeom prst="rect">
            <a:avLst/>
          </a:prstGeom>
          <a:noFill/>
          <a:ln/>
        </p:spPr>
        <p:txBody>
          <a:bodyPr wrap="none" lIns="0" tIns="0" rIns="0" bIns="0" rtlCol="0" anchor="t"/>
          <a:lstStyle/>
          <a:p>
            <a:pPr marL="0" indent="0" algn="l">
              <a:lnSpc>
                <a:spcPts val="2500"/>
              </a:lnSpc>
              <a:buNone/>
            </a:pPr>
            <a:r>
              <a:rPr lang="en-US" sz="2000" dirty="0">
                <a:solidFill>
                  <a:srgbClr val="F9EEE7"/>
                </a:solidFill>
                <a:latin typeface="Quattrocento" pitchFamily="34" charset="0"/>
                <a:ea typeface="Quattrocento" pitchFamily="34" charset="-122"/>
                <a:cs typeface="Quattrocento" pitchFamily="34" charset="-120"/>
              </a:rPr>
              <a:t>Adaptive Learning</a:t>
            </a:r>
            <a:endParaRPr lang="en-US" sz="2000" dirty="0"/>
          </a:p>
        </p:txBody>
      </p:sp>
      <p:sp>
        <p:nvSpPr>
          <p:cNvPr id="12" name="Text 6"/>
          <p:cNvSpPr/>
          <p:nvPr/>
        </p:nvSpPr>
        <p:spPr>
          <a:xfrm>
            <a:off x="2179677" y="6460450"/>
            <a:ext cx="6201489" cy="697468"/>
          </a:xfrm>
          <a:prstGeom prst="rect">
            <a:avLst/>
          </a:prstGeom>
          <a:noFill/>
          <a:ln/>
        </p:spPr>
        <p:txBody>
          <a:bodyPr wrap="square" lIns="0" tIns="0" rIns="0" bIns="0" rtlCol="0" anchor="t"/>
          <a:lstStyle/>
          <a:p>
            <a:pPr marL="0" indent="0" algn="l">
              <a:lnSpc>
                <a:spcPts val="2700"/>
              </a:lnSpc>
              <a:buNone/>
            </a:pPr>
            <a:r>
              <a:rPr lang="en-US" sz="1700" dirty="0">
                <a:solidFill>
                  <a:srgbClr val="F9EEE7"/>
                </a:solidFill>
                <a:latin typeface="Quattrocento" pitchFamily="34" charset="0"/>
                <a:ea typeface="Quattrocento" pitchFamily="34" charset="-122"/>
                <a:cs typeface="Quattrocento" pitchFamily="34" charset="-120"/>
              </a:rPr>
              <a:t>These models can adapt to new threats and evolve their detection capabilities without manual intervention.</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15089" y="563047"/>
            <a:ext cx="6995041" cy="600908"/>
          </a:xfrm>
          <a:prstGeom prst="rect">
            <a:avLst/>
          </a:prstGeom>
          <a:noFill/>
          <a:ln/>
        </p:spPr>
        <p:txBody>
          <a:bodyPr wrap="none" lIns="0" tIns="0" rIns="0" bIns="0" rtlCol="0" anchor="t"/>
          <a:lstStyle/>
          <a:p>
            <a:pPr marL="0" indent="0">
              <a:lnSpc>
                <a:spcPts val="4700"/>
              </a:lnSpc>
              <a:buNone/>
            </a:pPr>
            <a:r>
              <a:rPr lang="en-US" sz="3750" dirty="0">
                <a:solidFill>
                  <a:srgbClr val="FFD9BE"/>
                </a:solidFill>
                <a:latin typeface="Quattrocento" pitchFamily="34" charset="0"/>
                <a:ea typeface="Quattrocento" pitchFamily="34" charset="-122"/>
                <a:cs typeface="Quattrocento" pitchFamily="34" charset="-120"/>
              </a:rPr>
              <a:t>Dataset and Feature Engineering</a:t>
            </a:r>
            <a:endParaRPr lang="en-US" sz="3750" dirty="0"/>
          </a:p>
        </p:txBody>
      </p:sp>
      <p:pic>
        <p:nvPicPr>
          <p:cNvPr id="3" name="Image 0" descr="preencoded.png"/>
          <p:cNvPicPr>
            <a:picLocks noChangeAspect="1"/>
          </p:cNvPicPr>
          <p:nvPr/>
        </p:nvPicPr>
        <p:blipFill>
          <a:blip r:embed="rId3"/>
          <a:stretch>
            <a:fillRect/>
          </a:stretch>
        </p:blipFill>
        <p:spPr>
          <a:xfrm>
            <a:off x="3198376" y="1572578"/>
            <a:ext cx="1633418" cy="1485186"/>
          </a:xfrm>
          <a:prstGeom prst="rect">
            <a:avLst/>
          </a:prstGeom>
        </p:spPr>
      </p:pic>
      <p:sp>
        <p:nvSpPr>
          <p:cNvPr id="4" name="Text 1"/>
          <p:cNvSpPr/>
          <p:nvPr/>
        </p:nvSpPr>
        <p:spPr>
          <a:xfrm>
            <a:off x="3969901" y="2302907"/>
            <a:ext cx="90368" cy="408623"/>
          </a:xfrm>
          <a:prstGeom prst="rect">
            <a:avLst/>
          </a:prstGeom>
          <a:noFill/>
          <a:ln/>
        </p:spPr>
        <p:txBody>
          <a:bodyPr wrap="none" lIns="0" tIns="0" rIns="0" bIns="0" rtlCol="0" anchor="t"/>
          <a:lstStyle/>
          <a:p>
            <a:pPr marL="0" indent="0" algn="ctr">
              <a:lnSpc>
                <a:spcPts val="3200"/>
              </a:lnSpc>
              <a:buNone/>
            </a:pPr>
            <a:r>
              <a:rPr lang="en-US" sz="2000" dirty="0">
                <a:solidFill>
                  <a:srgbClr val="F9EEE7"/>
                </a:solidFill>
                <a:latin typeface="Quattrocento" pitchFamily="34" charset="0"/>
                <a:ea typeface="Quattrocento" pitchFamily="34" charset="-122"/>
                <a:cs typeface="Quattrocento" pitchFamily="34" charset="-120"/>
              </a:rPr>
              <a:t>1</a:t>
            </a:r>
            <a:endParaRPr lang="en-US" sz="2000" dirty="0"/>
          </a:p>
        </p:txBody>
      </p:sp>
      <p:sp>
        <p:nvSpPr>
          <p:cNvPr id="5" name="Text 2"/>
          <p:cNvSpPr/>
          <p:nvPr/>
        </p:nvSpPr>
        <p:spPr>
          <a:xfrm>
            <a:off x="5036106" y="2164913"/>
            <a:ext cx="1862138" cy="300395"/>
          </a:xfrm>
          <a:prstGeom prst="rect">
            <a:avLst/>
          </a:prstGeom>
          <a:noFill/>
          <a:ln/>
        </p:spPr>
        <p:txBody>
          <a:bodyPr wrap="none" lIns="0" tIns="0" rIns="0" bIns="0" rtlCol="0" anchor="t"/>
          <a:lstStyle/>
          <a:p>
            <a:pPr marL="0" indent="0" algn="l">
              <a:lnSpc>
                <a:spcPts val="2350"/>
              </a:lnSpc>
              <a:buNone/>
            </a:pPr>
            <a:r>
              <a:rPr lang="en-US" sz="1850" dirty="0">
                <a:solidFill>
                  <a:srgbClr val="F9EEE7"/>
                </a:solidFill>
                <a:latin typeface="Quattrocento" pitchFamily="34" charset="0"/>
                <a:ea typeface="Quattrocento" pitchFamily="34" charset="-122"/>
                <a:cs typeface="Quattrocento" pitchFamily="34" charset="-120"/>
              </a:rPr>
              <a:t>Dataset Selection</a:t>
            </a:r>
            <a:endParaRPr lang="en-US" sz="1850" dirty="0"/>
          </a:p>
        </p:txBody>
      </p:sp>
      <p:sp>
        <p:nvSpPr>
          <p:cNvPr id="6" name="Shape 3"/>
          <p:cNvSpPr/>
          <p:nvPr/>
        </p:nvSpPr>
        <p:spPr>
          <a:xfrm>
            <a:off x="4882872" y="3073718"/>
            <a:ext cx="8981361" cy="11430"/>
          </a:xfrm>
          <a:prstGeom prst="roundRect">
            <a:avLst>
              <a:gd name="adj" fmla="val 268127"/>
            </a:avLst>
          </a:prstGeom>
          <a:solidFill>
            <a:srgbClr val="4A6B6A"/>
          </a:solidFill>
          <a:ln/>
        </p:spPr>
      </p:sp>
      <p:pic>
        <p:nvPicPr>
          <p:cNvPr id="7" name="Image 1" descr="preencoded.png"/>
          <p:cNvPicPr>
            <a:picLocks noChangeAspect="1"/>
          </p:cNvPicPr>
          <p:nvPr/>
        </p:nvPicPr>
        <p:blipFill>
          <a:blip r:embed="rId4"/>
          <a:stretch>
            <a:fillRect/>
          </a:stretch>
        </p:blipFill>
        <p:spPr>
          <a:xfrm>
            <a:off x="2381607" y="3108841"/>
            <a:ext cx="3266956" cy="1485186"/>
          </a:xfrm>
          <a:prstGeom prst="rect">
            <a:avLst/>
          </a:prstGeom>
        </p:spPr>
      </p:pic>
      <p:sp>
        <p:nvSpPr>
          <p:cNvPr id="8" name="Text 4"/>
          <p:cNvSpPr/>
          <p:nvPr/>
        </p:nvSpPr>
        <p:spPr>
          <a:xfrm>
            <a:off x="3946565" y="3647122"/>
            <a:ext cx="136922" cy="408623"/>
          </a:xfrm>
          <a:prstGeom prst="rect">
            <a:avLst/>
          </a:prstGeom>
          <a:noFill/>
          <a:ln/>
        </p:spPr>
        <p:txBody>
          <a:bodyPr wrap="none" lIns="0" tIns="0" rIns="0" bIns="0" rtlCol="0" anchor="t"/>
          <a:lstStyle/>
          <a:p>
            <a:pPr marL="0" indent="0" algn="ctr">
              <a:lnSpc>
                <a:spcPts val="3200"/>
              </a:lnSpc>
              <a:buNone/>
            </a:pPr>
            <a:r>
              <a:rPr lang="en-US" sz="2000" dirty="0">
                <a:solidFill>
                  <a:srgbClr val="F9EEE7"/>
                </a:solidFill>
                <a:latin typeface="Quattrocento" pitchFamily="34" charset="0"/>
                <a:ea typeface="Quattrocento" pitchFamily="34" charset="-122"/>
                <a:cs typeface="Quattrocento" pitchFamily="34" charset="-120"/>
              </a:rPr>
              <a:t>2</a:t>
            </a:r>
            <a:endParaRPr lang="en-US" sz="2000" dirty="0"/>
          </a:p>
        </p:txBody>
      </p:sp>
      <p:sp>
        <p:nvSpPr>
          <p:cNvPr id="9" name="Text 5"/>
          <p:cNvSpPr/>
          <p:nvPr/>
        </p:nvSpPr>
        <p:spPr>
          <a:xfrm>
            <a:off x="5852874" y="3313152"/>
            <a:ext cx="2403634" cy="300395"/>
          </a:xfrm>
          <a:prstGeom prst="rect">
            <a:avLst/>
          </a:prstGeom>
          <a:noFill/>
          <a:ln/>
        </p:spPr>
        <p:txBody>
          <a:bodyPr wrap="none" lIns="0" tIns="0" rIns="0" bIns="0" rtlCol="0" anchor="t"/>
          <a:lstStyle/>
          <a:p>
            <a:pPr marL="0" indent="0" algn="l">
              <a:lnSpc>
                <a:spcPts val="2350"/>
              </a:lnSpc>
              <a:buNone/>
            </a:pPr>
            <a:r>
              <a:rPr lang="en-US" sz="1850" dirty="0">
                <a:solidFill>
                  <a:srgbClr val="F9EEE7"/>
                </a:solidFill>
                <a:latin typeface="Quattrocento" pitchFamily="34" charset="0"/>
                <a:ea typeface="Quattrocento" pitchFamily="34" charset="-122"/>
                <a:cs typeface="Quattrocento" pitchFamily="34" charset="-120"/>
              </a:rPr>
              <a:t>Feature Engineering</a:t>
            </a:r>
            <a:endParaRPr lang="en-US" sz="1850" dirty="0"/>
          </a:p>
        </p:txBody>
      </p:sp>
      <p:sp>
        <p:nvSpPr>
          <p:cNvPr id="10" name="Text 6"/>
          <p:cNvSpPr/>
          <p:nvPr/>
        </p:nvSpPr>
        <p:spPr>
          <a:xfrm>
            <a:off x="5852874" y="3736062"/>
            <a:ext cx="7858125" cy="653653"/>
          </a:xfrm>
          <a:prstGeom prst="rect">
            <a:avLst/>
          </a:prstGeom>
          <a:noFill/>
          <a:ln/>
        </p:spPr>
        <p:txBody>
          <a:bodyPr wrap="square" lIns="0" tIns="0" rIns="0" bIns="0" rtlCol="0" anchor="t"/>
          <a:lstStyle/>
          <a:p>
            <a:pPr marL="0" indent="0" algn="l">
              <a:lnSpc>
                <a:spcPts val="2550"/>
              </a:lnSpc>
              <a:buNone/>
            </a:pPr>
            <a:r>
              <a:rPr lang="en-US" sz="1600" dirty="0">
                <a:solidFill>
                  <a:srgbClr val="F9EEE7"/>
                </a:solidFill>
                <a:latin typeface="Quattrocento" pitchFamily="34" charset="0"/>
                <a:ea typeface="Quattrocento" pitchFamily="34" charset="-122"/>
                <a:cs typeface="Quattrocento" pitchFamily="34" charset="-120"/>
              </a:rPr>
              <a:t>Selecting the right dataset and engineering relevant features are crucial for effective model performance.</a:t>
            </a:r>
            <a:endParaRPr lang="en-US" sz="1600" dirty="0"/>
          </a:p>
        </p:txBody>
      </p:sp>
      <p:sp>
        <p:nvSpPr>
          <p:cNvPr id="11" name="Shape 7"/>
          <p:cNvSpPr/>
          <p:nvPr/>
        </p:nvSpPr>
        <p:spPr>
          <a:xfrm>
            <a:off x="5699641" y="4609981"/>
            <a:ext cx="8164592" cy="11430"/>
          </a:xfrm>
          <a:prstGeom prst="roundRect">
            <a:avLst>
              <a:gd name="adj" fmla="val 268127"/>
            </a:avLst>
          </a:prstGeom>
          <a:solidFill>
            <a:srgbClr val="4A6B6A"/>
          </a:solidFill>
          <a:ln/>
        </p:spPr>
      </p:sp>
      <p:pic>
        <p:nvPicPr>
          <p:cNvPr id="12" name="Image 2" descr="preencoded.png"/>
          <p:cNvPicPr>
            <a:picLocks noChangeAspect="1"/>
          </p:cNvPicPr>
          <p:nvPr/>
        </p:nvPicPr>
        <p:blipFill>
          <a:blip r:embed="rId5"/>
          <a:stretch>
            <a:fillRect/>
          </a:stretch>
        </p:blipFill>
        <p:spPr>
          <a:xfrm>
            <a:off x="1564838" y="4645104"/>
            <a:ext cx="4900493" cy="1485186"/>
          </a:xfrm>
          <a:prstGeom prst="rect">
            <a:avLst/>
          </a:prstGeom>
        </p:spPr>
      </p:pic>
      <p:sp>
        <p:nvSpPr>
          <p:cNvPr id="13" name="Text 8"/>
          <p:cNvSpPr/>
          <p:nvPr/>
        </p:nvSpPr>
        <p:spPr>
          <a:xfrm>
            <a:off x="3945612" y="5183386"/>
            <a:ext cx="138946" cy="408623"/>
          </a:xfrm>
          <a:prstGeom prst="rect">
            <a:avLst/>
          </a:prstGeom>
          <a:noFill/>
          <a:ln/>
        </p:spPr>
        <p:txBody>
          <a:bodyPr wrap="none" lIns="0" tIns="0" rIns="0" bIns="0" rtlCol="0" anchor="t"/>
          <a:lstStyle/>
          <a:p>
            <a:pPr marL="0" indent="0" algn="ctr">
              <a:lnSpc>
                <a:spcPts val="3200"/>
              </a:lnSpc>
              <a:buNone/>
            </a:pPr>
            <a:r>
              <a:rPr lang="en-US" sz="2000" dirty="0">
                <a:solidFill>
                  <a:srgbClr val="F9EEE7"/>
                </a:solidFill>
                <a:latin typeface="Quattrocento" pitchFamily="34" charset="0"/>
                <a:ea typeface="Quattrocento" pitchFamily="34" charset="-122"/>
                <a:cs typeface="Quattrocento" pitchFamily="34" charset="-120"/>
              </a:rPr>
              <a:t>3</a:t>
            </a:r>
            <a:endParaRPr lang="en-US" sz="2000" dirty="0"/>
          </a:p>
        </p:txBody>
      </p:sp>
      <p:sp>
        <p:nvSpPr>
          <p:cNvPr id="14" name="Text 9"/>
          <p:cNvSpPr/>
          <p:nvPr/>
        </p:nvSpPr>
        <p:spPr>
          <a:xfrm>
            <a:off x="6669643" y="5237440"/>
            <a:ext cx="2076212" cy="300395"/>
          </a:xfrm>
          <a:prstGeom prst="rect">
            <a:avLst/>
          </a:prstGeom>
          <a:noFill/>
          <a:ln/>
        </p:spPr>
        <p:txBody>
          <a:bodyPr wrap="none" lIns="0" tIns="0" rIns="0" bIns="0" rtlCol="0" anchor="t"/>
          <a:lstStyle/>
          <a:p>
            <a:pPr marL="0" indent="0" algn="l">
              <a:lnSpc>
                <a:spcPts val="2350"/>
              </a:lnSpc>
              <a:buNone/>
            </a:pPr>
            <a:r>
              <a:rPr lang="en-US" sz="1850" dirty="0">
                <a:solidFill>
                  <a:srgbClr val="F9EEE7"/>
                </a:solidFill>
                <a:latin typeface="Quattrocento" pitchFamily="34" charset="0"/>
                <a:ea typeface="Quattrocento" pitchFamily="34" charset="-122"/>
                <a:cs typeface="Quattrocento" pitchFamily="34" charset="-120"/>
              </a:rPr>
              <a:t>Data Preprocessing</a:t>
            </a:r>
            <a:endParaRPr lang="en-US" sz="1850" dirty="0"/>
          </a:p>
        </p:txBody>
      </p:sp>
      <p:sp>
        <p:nvSpPr>
          <p:cNvPr id="15" name="Shape 10"/>
          <p:cNvSpPr/>
          <p:nvPr/>
        </p:nvSpPr>
        <p:spPr>
          <a:xfrm>
            <a:off x="6516410" y="6146244"/>
            <a:ext cx="7347823" cy="11430"/>
          </a:xfrm>
          <a:prstGeom prst="roundRect">
            <a:avLst>
              <a:gd name="adj" fmla="val 268127"/>
            </a:avLst>
          </a:prstGeom>
          <a:solidFill>
            <a:srgbClr val="4A6B6A"/>
          </a:solidFill>
          <a:ln/>
        </p:spPr>
      </p:sp>
      <p:pic>
        <p:nvPicPr>
          <p:cNvPr id="16" name="Image 3" descr="preencoded.png"/>
          <p:cNvPicPr>
            <a:picLocks noChangeAspect="1"/>
          </p:cNvPicPr>
          <p:nvPr/>
        </p:nvPicPr>
        <p:blipFill>
          <a:blip r:embed="rId6"/>
          <a:stretch>
            <a:fillRect/>
          </a:stretch>
        </p:blipFill>
        <p:spPr>
          <a:xfrm>
            <a:off x="748070" y="6181368"/>
            <a:ext cx="6534031" cy="1485186"/>
          </a:xfrm>
          <a:prstGeom prst="rect">
            <a:avLst/>
          </a:prstGeom>
        </p:spPr>
      </p:pic>
      <p:sp>
        <p:nvSpPr>
          <p:cNvPr id="17" name="Text 11"/>
          <p:cNvSpPr/>
          <p:nvPr/>
        </p:nvSpPr>
        <p:spPr>
          <a:xfrm>
            <a:off x="3950137" y="6719649"/>
            <a:ext cx="129778" cy="408623"/>
          </a:xfrm>
          <a:prstGeom prst="rect">
            <a:avLst/>
          </a:prstGeom>
          <a:noFill/>
          <a:ln/>
        </p:spPr>
        <p:txBody>
          <a:bodyPr wrap="none" lIns="0" tIns="0" rIns="0" bIns="0" rtlCol="0" anchor="t"/>
          <a:lstStyle/>
          <a:p>
            <a:pPr marL="0" indent="0" algn="ctr">
              <a:lnSpc>
                <a:spcPts val="3200"/>
              </a:lnSpc>
              <a:buNone/>
            </a:pPr>
            <a:r>
              <a:rPr lang="en-US" sz="2000" dirty="0">
                <a:solidFill>
                  <a:srgbClr val="F9EEE7"/>
                </a:solidFill>
                <a:latin typeface="Quattrocento" pitchFamily="34" charset="0"/>
                <a:ea typeface="Quattrocento" pitchFamily="34" charset="-122"/>
                <a:cs typeface="Quattrocento" pitchFamily="34" charset="-120"/>
              </a:rPr>
              <a:t>4</a:t>
            </a:r>
            <a:endParaRPr lang="en-US" sz="2000" dirty="0"/>
          </a:p>
        </p:txBody>
      </p:sp>
      <p:sp>
        <p:nvSpPr>
          <p:cNvPr id="18" name="Text 12"/>
          <p:cNvSpPr/>
          <p:nvPr/>
        </p:nvSpPr>
        <p:spPr>
          <a:xfrm>
            <a:off x="7486412" y="6773704"/>
            <a:ext cx="1626156" cy="300395"/>
          </a:xfrm>
          <a:prstGeom prst="rect">
            <a:avLst/>
          </a:prstGeom>
          <a:noFill/>
          <a:ln/>
        </p:spPr>
        <p:txBody>
          <a:bodyPr wrap="none" lIns="0" tIns="0" rIns="0" bIns="0" rtlCol="0" anchor="t"/>
          <a:lstStyle/>
          <a:p>
            <a:pPr marL="0" indent="0" algn="l">
              <a:lnSpc>
                <a:spcPts val="2350"/>
              </a:lnSpc>
              <a:buNone/>
            </a:pPr>
            <a:r>
              <a:rPr lang="en-US" sz="1850" dirty="0">
                <a:solidFill>
                  <a:srgbClr val="F9EEE7"/>
                </a:solidFill>
                <a:latin typeface="Quattrocento" pitchFamily="34" charset="0"/>
                <a:ea typeface="Quattrocento" pitchFamily="34" charset="-122"/>
                <a:cs typeface="Quattrocento" pitchFamily="34" charset="-120"/>
              </a:rPr>
              <a:t>Model Training</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3" name="Text 0"/>
          <p:cNvSpPr/>
          <p:nvPr/>
        </p:nvSpPr>
        <p:spPr>
          <a:xfrm>
            <a:off x="6064210" y="851416"/>
            <a:ext cx="7988379" cy="971074"/>
          </a:xfrm>
          <a:prstGeom prst="rect">
            <a:avLst/>
          </a:prstGeom>
          <a:noFill/>
          <a:ln/>
        </p:spPr>
        <p:txBody>
          <a:bodyPr wrap="square" lIns="0" tIns="0" rIns="0" bIns="0" rtlCol="0" anchor="t"/>
          <a:lstStyle/>
          <a:p>
            <a:pPr marL="0" indent="0">
              <a:lnSpc>
                <a:spcPts val="3800"/>
              </a:lnSpc>
              <a:buNone/>
            </a:pPr>
            <a:r>
              <a:rPr lang="en-US" sz="3050" dirty="0">
                <a:solidFill>
                  <a:srgbClr val="FFD9BE"/>
                </a:solidFill>
                <a:latin typeface="Quattrocento" pitchFamily="34" charset="0"/>
                <a:ea typeface="Quattrocento" pitchFamily="34" charset="-122"/>
                <a:cs typeface="Quattrocento" pitchFamily="34" charset="-120"/>
              </a:rPr>
              <a:t>Comparison of ML and Neural Network Models</a:t>
            </a:r>
            <a:endParaRPr lang="en-US" sz="3050" dirty="0"/>
          </a:p>
        </p:txBody>
      </p:sp>
      <p:sp>
        <p:nvSpPr>
          <p:cNvPr id="4" name="Text 1"/>
          <p:cNvSpPr/>
          <p:nvPr/>
        </p:nvSpPr>
        <p:spPr>
          <a:xfrm>
            <a:off x="6064210" y="2152531"/>
            <a:ext cx="7988379" cy="544711"/>
          </a:xfrm>
          <a:prstGeom prst="rect">
            <a:avLst/>
          </a:prstGeom>
          <a:noFill/>
          <a:ln/>
        </p:spPr>
        <p:txBody>
          <a:bodyPr wrap="none" lIns="0" tIns="0" rIns="0" bIns="0" rtlCol="0" anchor="t"/>
          <a:lstStyle/>
          <a:p>
            <a:pPr marL="0" indent="0" algn="ctr">
              <a:lnSpc>
                <a:spcPts val="4250"/>
              </a:lnSpc>
              <a:buNone/>
            </a:pPr>
            <a:r>
              <a:rPr lang="en-US" sz="4250" dirty="0">
                <a:solidFill>
                  <a:srgbClr val="F9EEE7"/>
                </a:solidFill>
                <a:latin typeface="Quattrocento" pitchFamily="34" charset="0"/>
                <a:ea typeface="Quattrocento" pitchFamily="34" charset="-122"/>
                <a:cs typeface="Quattrocento" pitchFamily="34" charset="-120"/>
              </a:rPr>
              <a:t>99%</a:t>
            </a:r>
            <a:endParaRPr lang="en-US" sz="4250" dirty="0"/>
          </a:p>
        </p:txBody>
      </p:sp>
      <p:sp>
        <p:nvSpPr>
          <p:cNvPr id="5" name="Text 2"/>
          <p:cNvSpPr/>
          <p:nvPr/>
        </p:nvSpPr>
        <p:spPr>
          <a:xfrm>
            <a:off x="9087326" y="2903458"/>
            <a:ext cx="1942148" cy="242649"/>
          </a:xfrm>
          <a:prstGeom prst="rect">
            <a:avLst/>
          </a:prstGeom>
          <a:noFill/>
          <a:ln/>
        </p:spPr>
        <p:txBody>
          <a:bodyPr wrap="none" lIns="0" tIns="0" rIns="0" bIns="0" rtlCol="0" anchor="t"/>
          <a:lstStyle/>
          <a:p>
            <a:pPr marL="0" indent="0" algn="ctr">
              <a:lnSpc>
                <a:spcPts val="1900"/>
              </a:lnSpc>
              <a:buNone/>
            </a:pPr>
            <a:r>
              <a:rPr lang="en-US" sz="1500" dirty="0">
                <a:solidFill>
                  <a:srgbClr val="F9EEE7"/>
                </a:solidFill>
                <a:latin typeface="Quattrocento" pitchFamily="34" charset="0"/>
                <a:ea typeface="Quattrocento" pitchFamily="34" charset="-122"/>
                <a:cs typeface="Quattrocento" pitchFamily="34" charset="-120"/>
              </a:rPr>
              <a:t>Accuracy</a:t>
            </a:r>
            <a:endParaRPr lang="en-US" sz="1500" dirty="0"/>
          </a:p>
        </p:txBody>
      </p:sp>
      <p:sp>
        <p:nvSpPr>
          <p:cNvPr id="6" name="Text 3"/>
          <p:cNvSpPr/>
          <p:nvPr/>
        </p:nvSpPr>
        <p:spPr>
          <a:xfrm>
            <a:off x="6064210" y="3245048"/>
            <a:ext cx="7988379" cy="264200"/>
          </a:xfrm>
          <a:prstGeom prst="rect">
            <a:avLst/>
          </a:prstGeom>
          <a:noFill/>
          <a:ln/>
        </p:spPr>
        <p:txBody>
          <a:bodyPr wrap="none" lIns="0" tIns="0" rIns="0" bIns="0" rtlCol="0" anchor="t"/>
          <a:lstStyle/>
          <a:p>
            <a:pPr marL="0" indent="0" algn="ctr">
              <a:lnSpc>
                <a:spcPts val="2050"/>
              </a:lnSpc>
              <a:buNone/>
            </a:pPr>
            <a:r>
              <a:rPr lang="en-US" sz="1250" dirty="0">
                <a:solidFill>
                  <a:srgbClr val="F9EEE7"/>
                </a:solidFill>
                <a:latin typeface="Quattrocento" pitchFamily="34" charset="0"/>
                <a:ea typeface="Quattrocento" pitchFamily="34" charset="-122"/>
                <a:cs typeface="Quattrocento" pitchFamily="34" charset="-120"/>
              </a:rPr>
              <a:t>Neural networks generally achieve higher accuracy compared to traditional machine learning models.</a:t>
            </a:r>
            <a:endParaRPr lang="en-US" sz="1250" dirty="0"/>
          </a:p>
        </p:txBody>
      </p:sp>
      <p:sp>
        <p:nvSpPr>
          <p:cNvPr id="7" name="Text 4"/>
          <p:cNvSpPr/>
          <p:nvPr/>
        </p:nvSpPr>
        <p:spPr>
          <a:xfrm>
            <a:off x="6064210" y="4086939"/>
            <a:ext cx="7988379" cy="544711"/>
          </a:xfrm>
          <a:prstGeom prst="rect">
            <a:avLst/>
          </a:prstGeom>
          <a:noFill/>
          <a:ln/>
        </p:spPr>
        <p:txBody>
          <a:bodyPr wrap="none" lIns="0" tIns="0" rIns="0" bIns="0" rtlCol="0" anchor="t"/>
          <a:lstStyle/>
          <a:p>
            <a:pPr marL="0" indent="0" algn="ctr">
              <a:lnSpc>
                <a:spcPts val="4250"/>
              </a:lnSpc>
              <a:buNone/>
            </a:pPr>
            <a:r>
              <a:rPr lang="en-US" sz="4250" dirty="0">
                <a:solidFill>
                  <a:srgbClr val="F9EEE7"/>
                </a:solidFill>
                <a:latin typeface="Quattrocento" pitchFamily="34" charset="0"/>
                <a:ea typeface="Quattrocento" pitchFamily="34" charset="-122"/>
                <a:cs typeface="Quattrocento" pitchFamily="34" charset="-120"/>
              </a:rPr>
              <a:t>100%</a:t>
            </a:r>
            <a:endParaRPr lang="en-US" sz="4250" dirty="0"/>
          </a:p>
        </p:txBody>
      </p:sp>
      <p:sp>
        <p:nvSpPr>
          <p:cNvPr id="8" name="Text 5"/>
          <p:cNvSpPr/>
          <p:nvPr/>
        </p:nvSpPr>
        <p:spPr>
          <a:xfrm>
            <a:off x="9087326" y="4837867"/>
            <a:ext cx="1942148" cy="242649"/>
          </a:xfrm>
          <a:prstGeom prst="rect">
            <a:avLst/>
          </a:prstGeom>
          <a:noFill/>
          <a:ln/>
        </p:spPr>
        <p:txBody>
          <a:bodyPr wrap="none" lIns="0" tIns="0" rIns="0" bIns="0" rtlCol="0" anchor="t"/>
          <a:lstStyle/>
          <a:p>
            <a:pPr marL="0" indent="0" algn="ctr">
              <a:lnSpc>
                <a:spcPts val="1900"/>
              </a:lnSpc>
              <a:buNone/>
            </a:pPr>
            <a:r>
              <a:rPr lang="en-US" sz="1500" dirty="0">
                <a:solidFill>
                  <a:srgbClr val="F9EEE7"/>
                </a:solidFill>
                <a:latin typeface="Quattrocento" pitchFamily="34" charset="0"/>
                <a:ea typeface="Quattrocento" pitchFamily="34" charset="-122"/>
                <a:cs typeface="Quattrocento" pitchFamily="34" charset="-120"/>
              </a:rPr>
              <a:t>Efficiency</a:t>
            </a:r>
            <a:endParaRPr lang="en-US" sz="1500" dirty="0"/>
          </a:p>
        </p:txBody>
      </p:sp>
      <p:sp>
        <p:nvSpPr>
          <p:cNvPr id="9" name="Text 6"/>
          <p:cNvSpPr/>
          <p:nvPr/>
        </p:nvSpPr>
        <p:spPr>
          <a:xfrm>
            <a:off x="6064210" y="5179457"/>
            <a:ext cx="7988379" cy="264200"/>
          </a:xfrm>
          <a:prstGeom prst="rect">
            <a:avLst/>
          </a:prstGeom>
          <a:noFill/>
          <a:ln/>
        </p:spPr>
        <p:txBody>
          <a:bodyPr wrap="none" lIns="0" tIns="0" rIns="0" bIns="0" rtlCol="0" anchor="t"/>
          <a:lstStyle/>
          <a:p>
            <a:pPr marL="0" indent="0" algn="ctr">
              <a:lnSpc>
                <a:spcPts val="2050"/>
              </a:lnSpc>
              <a:buNone/>
            </a:pPr>
            <a:r>
              <a:rPr lang="en-US" sz="1250" dirty="0">
                <a:solidFill>
                  <a:srgbClr val="F9EEE7"/>
                </a:solidFill>
                <a:latin typeface="Quattrocento" pitchFamily="34" charset="0"/>
                <a:ea typeface="Quattrocento" pitchFamily="34" charset="-122"/>
                <a:cs typeface="Quattrocento" pitchFamily="34" charset="-120"/>
              </a:rPr>
              <a:t>Machine learning models offer faster inference times and require less computational power.</a:t>
            </a:r>
            <a:endParaRPr lang="en-US" sz="1250" dirty="0"/>
          </a:p>
        </p:txBody>
      </p:sp>
      <p:sp>
        <p:nvSpPr>
          <p:cNvPr id="10" name="Text 7"/>
          <p:cNvSpPr/>
          <p:nvPr/>
        </p:nvSpPr>
        <p:spPr>
          <a:xfrm>
            <a:off x="6064210" y="6021348"/>
            <a:ext cx="7988379" cy="544711"/>
          </a:xfrm>
          <a:prstGeom prst="rect">
            <a:avLst/>
          </a:prstGeom>
          <a:noFill/>
          <a:ln/>
        </p:spPr>
        <p:txBody>
          <a:bodyPr wrap="none" lIns="0" tIns="0" rIns="0" bIns="0" rtlCol="0" anchor="t"/>
          <a:lstStyle/>
          <a:p>
            <a:pPr marL="0" indent="0" algn="ctr">
              <a:lnSpc>
                <a:spcPts val="4250"/>
              </a:lnSpc>
              <a:buNone/>
            </a:pPr>
            <a:r>
              <a:rPr lang="en-US" sz="4250" dirty="0">
                <a:solidFill>
                  <a:srgbClr val="F9EEE7"/>
                </a:solidFill>
                <a:latin typeface="Quattrocento" pitchFamily="34" charset="0"/>
                <a:ea typeface="Quattrocento" pitchFamily="34" charset="-122"/>
                <a:cs typeface="Quattrocento" pitchFamily="34" charset="-120"/>
              </a:rPr>
              <a:t>0.9%</a:t>
            </a:r>
            <a:endParaRPr lang="en-US" sz="4250" dirty="0"/>
          </a:p>
        </p:txBody>
      </p:sp>
      <p:sp>
        <p:nvSpPr>
          <p:cNvPr id="11" name="Text 8"/>
          <p:cNvSpPr/>
          <p:nvPr/>
        </p:nvSpPr>
        <p:spPr>
          <a:xfrm>
            <a:off x="9087326" y="6772275"/>
            <a:ext cx="1942148" cy="242649"/>
          </a:xfrm>
          <a:prstGeom prst="rect">
            <a:avLst/>
          </a:prstGeom>
          <a:noFill/>
          <a:ln/>
        </p:spPr>
        <p:txBody>
          <a:bodyPr wrap="none" lIns="0" tIns="0" rIns="0" bIns="0" rtlCol="0" anchor="t"/>
          <a:lstStyle/>
          <a:p>
            <a:pPr marL="0" indent="0" algn="ctr">
              <a:lnSpc>
                <a:spcPts val="1900"/>
              </a:lnSpc>
              <a:buNone/>
            </a:pPr>
            <a:r>
              <a:rPr lang="en-US" sz="1500" dirty="0">
                <a:solidFill>
                  <a:srgbClr val="F9EEE7"/>
                </a:solidFill>
                <a:latin typeface="Quattrocento" pitchFamily="34" charset="0"/>
                <a:ea typeface="Quattrocento" pitchFamily="34" charset="-122"/>
                <a:cs typeface="Quattrocento" pitchFamily="34" charset="-120"/>
              </a:rPr>
              <a:t>False Positives</a:t>
            </a:r>
            <a:endParaRPr lang="en-US" sz="1500" dirty="0"/>
          </a:p>
        </p:txBody>
      </p:sp>
      <p:sp>
        <p:nvSpPr>
          <p:cNvPr id="12" name="Text 9"/>
          <p:cNvSpPr/>
          <p:nvPr/>
        </p:nvSpPr>
        <p:spPr>
          <a:xfrm>
            <a:off x="6064210" y="7113865"/>
            <a:ext cx="7988379" cy="264200"/>
          </a:xfrm>
          <a:prstGeom prst="rect">
            <a:avLst/>
          </a:prstGeom>
          <a:noFill/>
          <a:ln/>
        </p:spPr>
        <p:txBody>
          <a:bodyPr wrap="none" lIns="0" tIns="0" rIns="0" bIns="0" rtlCol="0" anchor="t"/>
          <a:lstStyle/>
          <a:p>
            <a:pPr marL="0" indent="0" algn="ctr">
              <a:lnSpc>
                <a:spcPts val="2050"/>
              </a:lnSpc>
              <a:buNone/>
            </a:pPr>
            <a:r>
              <a:rPr lang="en-US" sz="1250" dirty="0">
                <a:solidFill>
                  <a:srgbClr val="F9EEE7"/>
                </a:solidFill>
                <a:latin typeface="Quattrocento" pitchFamily="34" charset="0"/>
                <a:ea typeface="Quattrocento" pitchFamily="34" charset="-122"/>
                <a:cs typeface="Quattrocento" pitchFamily="34" charset="-120"/>
              </a:rPr>
              <a:t>Neural networks are more prone to generating false positives, requiring careful tuning and validation.</a:t>
            </a:r>
            <a:endParaRPr lang="en-US" sz="1250" dirty="0"/>
          </a:p>
        </p:txBody>
      </p:sp>
      <p:pic>
        <p:nvPicPr>
          <p:cNvPr id="13" name="Picture 12">
            <a:extLst>
              <a:ext uri="{FF2B5EF4-FFF2-40B4-BE49-F238E27FC236}">
                <a16:creationId xmlns:a16="http://schemas.microsoft.com/office/drawing/2014/main" id="{C081C1BE-2A46-CD3C-3149-CCCF19698055}"/>
              </a:ext>
            </a:extLst>
          </p:cNvPr>
          <p:cNvPicPr>
            <a:picLocks noChangeAspect="1"/>
          </p:cNvPicPr>
          <p:nvPr/>
        </p:nvPicPr>
        <p:blipFill>
          <a:blip r:embed="rId3"/>
          <a:stretch/>
        </p:blipFill>
        <p:spPr bwMode="auto">
          <a:xfrm>
            <a:off x="162046" y="601884"/>
            <a:ext cx="5613721" cy="687536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591</Words>
  <Application>Microsoft Office PowerPoint</Application>
  <PresentationFormat>Custom</PresentationFormat>
  <Paragraphs>82</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Quattrocento</vt:lpstr>
      <vt:lpstr>Arial</vt:lpstr>
      <vt:lpstr>Quattrocento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Shivam Dangi</cp:lastModifiedBy>
  <cp:revision>3</cp:revision>
  <dcterms:created xsi:type="dcterms:W3CDTF">2024-11-17T16:50:26Z</dcterms:created>
  <dcterms:modified xsi:type="dcterms:W3CDTF">2024-11-20T03:43:00Z</dcterms:modified>
</cp:coreProperties>
</file>